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.jpg"/>
  <Default Extension="png" ContentType="image/png"/>
  <Default Extension="rels" ContentType="application/vnd.openxmlformats-package.relationship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38"/>
  </p:notesMasterIdLst>
  <p:sldIdLst>
    <p:sldId id="266" r:id="rId3"/>
    <p:sldId id="257" r:id="rId4"/>
    <p:sldId id="267" r:id="rId5"/>
    <p:sldId id="270" r:id="rId6"/>
    <p:sldId id="269" r:id="rId7"/>
    <p:sldId id="268" r:id="rId8"/>
    <p:sldId id="272" r:id="rId9"/>
    <p:sldId id="271" r:id="rId10"/>
    <p:sldId id="273" r:id="rId11"/>
    <p:sldId id="275" r:id="rId12"/>
    <p:sldId id="274" r:id="rId13"/>
    <p:sldId id="276" r:id="rId14"/>
    <p:sldId id="278" r:id="rId15"/>
    <p:sldId id="277" r:id="rId16"/>
    <p:sldId id="282" r:id="rId17"/>
    <p:sldId id="281" r:id="rId18"/>
    <p:sldId id="298" r:id="rId19"/>
    <p:sldId id="279" r:id="rId20"/>
    <p:sldId id="280" r:id="rId21"/>
    <p:sldId id="283" r:id="rId22"/>
    <p:sldId id="316" r:id="rId23"/>
    <p:sldId id="284" r:id="rId24"/>
    <p:sldId id="286" r:id="rId25"/>
    <p:sldId id="285" r:id="rId26"/>
    <p:sldId id="287" r:id="rId27"/>
    <p:sldId id="288" r:id="rId28"/>
    <p:sldId id="290" r:id="rId29"/>
    <p:sldId id="289" r:id="rId30"/>
    <p:sldId id="291" r:id="rId31"/>
    <p:sldId id="293" r:id="rId32"/>
    <p:sldId id="294" r:id="rId33"/>
    <p:sldId id="295" r:id="rId34"/>
    <p:sldId id="296" r:id="rId35"/>
    <p:sldId id="292" r:id="rId36"/>
    <p:sldId id="297" r:id="rId3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0" d="100"/>
          <a:sy n="70" d="100"/>
        </p:scale>
        <p:origin x="73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4" Type="http://schemas.openxmlformats.org/officeDocument/2006/relationships/customXml" Target="../customXml/item3.xml"/><Relationship Id="rId43" Type="http://schemas.openxmlformats.org/officeDocument/2006/relationships/customXml" Target="../customXml/item2.xml"/><Relationship Id="rId42" Type="http://schemas.openxmlformats.org/officeDocument/2006/relationships/customXml" Target="../customXml/item1.xml"/><Relationship Id="rId41" Type="http://schemas.openxmlformats.org/officeDocument/2006/relationships/tableStyles" Target="tableStyles.xml"/><Relationship Id="rId40" Type="http://schemas.openxmlformats.org/officeDocument/2006/relationships/viewProps" Target="viewProps.xml"/><Relationship Id="rId4" Type="http://schemas.openxmlformats.org/officeDocument/2006/relationships/slide" Target="slides/slide2.xml"/><Relationship Id="rId39" Type="http://schemas.openxmlformats.org/officeDocument/2006/relationships/presProps" Target="presProps.xml"/><Relationship Id="rId38" Type="http://schemas.openxmlformats.org/officeDocument/2006/relationships/notesMaster" Target="notesMasters/notesMaster1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D81C89-AC0D-4BFF-9223-D3157C1DDC5B}" type="datetimeFigureOut">
              <a:rPr lang="en-US" smtClean="0"/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33D7A2-C585-48BF-BF8C-C21FDC051F77}" type="slidenum">
              <a:rPr lang="en-US" smtClean="0"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43A52079-6997-47B8-B262-4ED5D2EA2D74}" type="datetime1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C80CA-06EA-4D97-A1EC-F2A229B592C4}" type="datetime1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60CC4-6CA2-4A99-B83B-711E420D000E}" type="datetime1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41ED8-AC2E-4560-8CC9-E6292DDF25B6}" type="datetime1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 showMasterSp="0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5238998-10EA-455D-8FDC-3EBC7E198582}" type="datetime1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4E9B6-2EC2-45E6-A437-DCC674AAC4AF}" type="datetime1">
              <a:rPr lang="en-US" smtClean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D4FF3-940D-4DDE-86D8-82D5A8663636}" type="datetime1">
              <a:rPr lang="en-US" smtClean="0"/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55261-7117-41BB-BB79-8C1909625493}" type="datetime1">
              <a:rPr lang="en-US" smtClean="0"/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204D7-DE7F-414C-8571-0012DE9EFCDB}" type="datetime1">
              <a:rPr lang="en-US" smtClean="0"/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 showMasterSp="0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E378FF3-85EA-48E5-8D8C-1DB156807E49}" type="datetime1">
              <a:rPr lang="en-US" smtClean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 showMasterSp="0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3F94F13-1676-4B68-A383-661B657F6E63}" type="datetime1">
              <a:rPr lang="en-US" smtClean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5CB83234-995D-4149-8E1E-BC120E9070D5}" type="datetime1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175" indent="-384175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175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175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175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175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175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175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175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175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8.jpe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1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2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2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3.jpe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hyperlink" Target="https://github.com/Amira-sherif/CI-CD-project-V0/tree/master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3" name="Picture 22" descr="extreme close up of line chart graphic"/>
          <p:cNvPicPr>
            <a:picLocks noChangeAspect="1"/>
          </p:cNvPicPr>
          <p:nvPr/>
        </p:nvPicPr>
        <p:blipFill rotWithShape="1">
          <a:blip r:embed="rId1"/>
          <a:srcRect t="10000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2" name="Freeform: Shape 5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auto">
          <a:xfrm flipH="1" flipV="1">
            <a:off x="5670146" y="3710250"/>
            <a:ext cx="2131466" cy="1830903"/>
          </a:xfrm>
          <a:custGeom>
            <a:avLst/>
            <a:gdLst>
              <a:gd name="connsiteX0" fmla="*/ 2308583 w 2308583"/>
              <a:gd name="connsiteY0" fmla="*/ 1983044 h 1983044"/>
              <a:gd name="connsiteX1" fmla="*/ 462 w 2308583"/>
              <a:gd name="connsiteY1" fmla="*/ 1983044 h 1983044"/>
              <a:gd name="connsiteX2" fmla="*/ 0 w 2308583"/>
              <a:gd name="connsiteY2" fmla="*/ 1711185 h 1983044"/>
              <a:gd name="connsiteX3" fmla="*/ 2022607 w 2308583"/>
              <a:gd name="connsiteY3" fmla="*/ 1712117 h 1983044"/>
              <a:gd name="connsiteX4" fmla="*/ 2022607 w 2308583"/>
              <a:gd name="connsiteY4" fmla="*/ 0 h 1983044"/>
              <a:gd name="connsiteX5" fmla="*/ 2308583 w 2308583"/>
              <a:gd name="connsiteY5" fmla="*/ 0 h 1983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08583" h="1983044">
                <a:moveTo>
                  <a:pt x="2308583" y="1983044"/>
                </a:moveTo>
                <a:lnTo>
                  <a:pt x="462" y="1983044"/>
                </a:lnTo>
                <a:cubicBezTo>
                  <a:pt x="-462" y="1889214"/>
                  <a:pt x="923" y="1805015"/>
                  <a:pt x="0" y="1711185"/>
                </a:cubicBezTo>
                <a:lnTo>
                  <a:pt x="2022607" y="1712117"/>
                </a:lnTo>
                <a:lnTo>
                  <a:pt x="2022607" y="0"/>
                </a:lnTo>
                <a:lnTo>
                  <a:pt x="2308583" y="0"/>
                </a:lnTo>
                <a:close/>
              </a:path>
            </a:pathLst>
          </a:custGeom>
          <a:solidFill>
            <a:srgbClr val="FFFFFF">
              <a:alpha val="70000"/>
            </a:srgbClr>
          </a:solidFill>
          <a:ln w="0">
            <a:noFill/>
            <a:prstDash val="solid"/>
            <a:round/>
          </a:ln>
        </p:spPr>
        <p:txBody>
          <a:bodyPr/>
          <a:lstStyle/>
          <a:p>
            <a:endParaRPr lang="en-US"/>
          </a:p>
        </p:txBody>
      </p:sp>
      <p:sp>
        <p:nvSpPr>
          <p:cNvPr id="50" name="Rectangle 4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6138004" y="4166755"/>
            <a:ext cx="5607908" cy="2040066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186540" y="3168188"/>
            <a:ext cx="3559372" cy="230832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800" b="1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DevOps Project</a:t>
            </a:r>
            <a:endParaRPr lang="en-US" sz="1800" kern="100" dirty="0">
              <a:solidFill>
                <a:schemeClr val="bg1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800" b="1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Group: YAT224_CAI_SWD1_G6d</a:t>
            </a:r>
            <a:endParaRPr lang="en-US" sz="1800" kern="100" dirty="0">
              <a:solidFill>
                <a:schemeClr val="bg1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800" b="1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Team: DevOps</a:t>
            </a:r>
            <a:endParaRPr lang="en-US" sz="1800" kern="100" dirty="0">
              <a:solidFill>
                <a:schemeClr val="bg1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br>
              <a:rPr lang="en-US" sz="1800" b="1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</a:br>
            <a:endParaRPr lang="en-US" sz="1800" kern="100" dirty="0">
              <a:solidFill>
                <a:schemeClr val="bg1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54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chemeClr val="bg1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550925" y="4243332"/>
            <a:ext cx="50633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Group Members:</a:t>
            </a:r>
            <a:endParaRPr lang="en-US" sz="1800" kern="100" dirty="0">
              <a:solidFill>
                <a:schemeClr val="bg1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228600"/>
            <a:r>
              <a:rPr lang="en-US" sz="1800" b="1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Amira Sherif</a:t>
            </a:r>
            <a:endParaRPr lang="en-US" sz="1800" kern="100" dirty="0">
              <a:solidFill>
                <a:schemeClr val="bg1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228600"/>
            <a:r>
              <a:rPr lang="en-US" sz="1800" b="1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Sara Elsharkawy</a:t>
            </a:r>
            <a:endParaRPr lang="en-US" sz="1800" kern="100" dirty="0">
              <a:solidFill>
                <a:schemeClr val="bg1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228600"/>
            <a:r>
              <a:rPr lang="en-US" sz="1800" b="1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Abdelrahman</a:t>
            </a:r>
            <a:endParaRPr lang="en-US" sz="1800" kern="100" dirty="0">
              <a:solidFill>
                <a:schemeClr val="bg1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228600"/>
            <a:r>
              <a:rPr lang="en-US" sz="1800" b="1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Mariam</a:t>
            </a:r>
            <a:endParaRPr lang="en-US" sz="1800" kern="100" dirty="0">
              <a:solidFill>
                <a:schemeClr val="bg1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228600"/>
            <a:r>
              <a:rPr lang="en-US" sz="1800" b="1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Mohamed Khairy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3330" y="1"/>
            <a:ext cx="11468669" cy="6856326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mputer screen shot of a cartoon&#10;&#10;Description automatically generate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5800" y="1673"/>
            <a:ext cx="11506200" cy="6854653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&#10;&#10;Description automatically generate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82638" y="382137"/>
            <a:ext cx="7342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Create a playbook to set ec2 configuration to be ready as a Jenkins agent </a:t>
            </a:r>
            <a:endParaRPr lang="en-US" dirty="0"/>
          </a:p>
        </p:txBody>
      </p:sp>
      <p:pic>
        <p:nvPicPr>
          <p:cNvPr id="4" name="Picture 3" descr="A screenshot of a computer&#10;&#10;Description automatically generate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7216" y="751469"/>
            <a:ext cx="11504784" cy="6106531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6036" y="464352"/>
            <a:ext cx="11495964" cy="592929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&#10;&#10;Description automatically generate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3384" y="1673"/>
            <a:ext cx="11488616" cy="6854653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96537" y="436728"/>
            <a:ext cx="457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Create ec2 slave node for Jenkins </a:t>
            </a:r>
            <a:endParaRPr lang="en-US" dirty="0"/>
          </a:p>
        </p:txBody>
      </p:sp>
      <p:pic>
        <p:nvPicPr>
          <p:cNvPr id="4" name="Picture 3" descr="A screenshot of a computer&#10;&#10;Description automatically generate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4274" y="1673"/>
            <a:ext cx="11427725" cy="6854653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091821" y="368490"/>
            <a:ext cx="4135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Install docker and Jenkins on local host </a:t>
            </a:r>
            <a:endParaRPr lang="en-US" dirty="0"/>
          </a:p>
        </p:txBody>
      </p:sp>
      <p:pic>
        <p:nvPicPr>
          <p:cNvPr id="10" name="Picture 9" descr="A screenshot of a computer&#10;&#10;Description automatically generate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3331" y="737822"/>
            <a:ext cx="11468669" cy="5146733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Description automatically generate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41010" y="876397"/>
            <a:ext cx="11150990" cy="473673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 flipH="1">
            <a:off x="1041010" y="341195"/>
            <a:ext cx="37074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Git hub credential</a:t>
            </a:r>
            <a:endParaRPr lang="en-U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sz="2800" dirty="0">
                <a:sym typeface="+mn-ea"/>
              </a:rPr>
              <a:t>credentials</a:t>
            </a:r>
            <a:endParaRPr lang="en-US" sz="2800" dirty="0">
              <a:sym typeface="+mn-e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rcRect t="18696" r="-52" b="965"/>
          <a:stretch>
            <a:fillRect/>
          </a:stretch>
        </p:blipFill>
        <p:spPr>
          <a:xfrm>
            <a:off x="1183005" y="1478915"/>
            <a:ext cx="9686925" cy="479488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Description automatically generate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41010" y="98474"/>
            <a:ext cx="9509759" cy="4332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61262" y="942682"/>
            <a:ext cx="6354187" cy="333248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/>
          <p:cNvSpPr txBox="1"/>
          <p:nvPr/>
        </p:nvSpPr>
        <p:spPr>
          <a:xfrm>
            <a:off x="1419367" y="238415"/>
            <a:ext cx="2593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webhooks</a:t>
            </a:r>
            <a:endParaRPr lang="en-US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11526" y="255222"/>
            <a:ext cx="5266690" cy="296291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 descr="A screenshot of a computer&#10;&#10;Description automatically generated"/>
          <p:cNvPicPr>
            <a:picLocks noChangeAspect="1"/>
          </p:cNvPicPr>
          <p:nvPr/>
        </p:nvPicPr>
        <p:blipFill>
          <a:blip r:embed="rId2"/>
          <a:srcRect l="-482" t="7501" r="1652" b="686"/>
          <a:stretch>
            <a:fillRect/>
          </a:stretch>
        </p:blipFill>
        <p:spPr>
          <a:xfrm>
            <a:off x="2173121" y="3529141"/>
            <a:ext cx="5205095" cy="27203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86051" y="215921"/>
            <a:ext cx="60937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Set Up Notifications:</a:t>
            </a: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Configure email/Slack notifications for pipeline success or failure. </a:t>
            </a:r>
            <a:endParaRPr lang="en-US" dirty="0"/>
          </a:p>
        </p:txBody>
      </p:sp>
      <p:pic>
        <p:nvPicPr>
          <p:cNvPr id="5" name="Picture 4" descr="A screenshot of a computer&#10;&#10;Description automatically generated"/>
          <p:cNvPicPr>
            <a:picLocks noChangeAspect="1"/>
          </p:cNvPicPr>
          <p:nvPr/>
        </p:nvPicPr>
        <p:blipFill>
          <a:blip r:embed="rId1"/>
          <a:srcRect t="7673" r="-4039"/>
          <a:stretch>
            <a:fillRect/>
          </a:stretch>
        </p:blipFill>
        <p:spPr>
          <a:xfrm>
            <a:off x="986051" y="1056361"/>
            <a:ext cx="6614685" cy="33023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583140" y="313898"/>
            <a:ext cx="32618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Pipeline </a:t>
            </a:r>
            <a:endParaRPr lang="en-US" dirty="0"/>
          </a:p>
        </p:txBody>
      </p:sp>
      <p:pic>
        <p:nvPicPr>
          <p:cNvPr id="7" name="Picture 6" descr="A screenshot of a computer&#10;&#10;Description automatically generate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" y="1002984"/>
            <a:ext cx="11277600" cy="5855016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583140" y="313898"/>
            <a:ext cx="32618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Pipeline </a:t>
            </a:r>
            <a:endParaRPr lang="en-US" dirty="0"/>
          </a:p>
        </p:txBody>
      </p:sp>
      <p:pic>
        <p:nvPicPr>
          <p:cNvPr id="4" name="Picture 3" descr="A screenshot of a computer&#10;&#10;Description automatically generate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7237" y="683230"/>
            <a:ext cx="11663362" cy="5945762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583140" y="313898"/>
            <a:ext cx="32618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Pipeline </a:t>
            </a:r>
            <a:endParaRPr lang="en-US" dirty="0"/>
          </a:p>
        </p:txBody>
      </p:sp>
      <p:pic>
        <p:nvPicPr>
          <p:cNvPr id="5" name="Picture 4" descr="A screenshot of a computer&#10;&#10;Description automatically generate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9318" y="984738"/>
            <a:ext cx="11502682" cy="5871588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583140" y="313898"/>
            <a:ext cx="32618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Playbook for the App    </a:t>
            </a:r>
            <a:endParaRPr lang="en-US" dirty="0"/>
          </a:p>
        </p:txBody>
      </p:sp>
      <p:pic>
        <p:nvPicPr>
          <p:cNvPr id="7" name="Picture 6" descr="A screenshot of a computer&#10;&#10;Description automatically generate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2940" y="935413"/>
            <a:ext cx="11529060" cy="530721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9316" y="461920"/>
            <a:ext cx="11502684" cy="5934159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2940" y="1026654"/>
            <a:ext cx="11529060" cy="5831346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&#10;&#10;Description automatically generate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0088" y="0"/>
            <a:ext cx="11491912" cy="6086475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white background with black dots&#10;&#10;Description automatically generate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3384" y="460552"/>
            <a:ext cx="11488615" cy="5936895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white background with black dots&#10;&#10;Description automatically generate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7452" y="460552"/>
            <a:ext cx="11474548" cy="5936895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583140" y="313898"/>
            <a:ext cx="32618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App running   </a:t>
            </a:r>
            <a:endParaRPr lang="en-US" dirty="0"/>
          </a:p>
        </p:txBody>
      </p:sp>
      <p:pic>
        <p:nvPicPr>
          <p:cNvPr id="4" name="Picture 3" descr="A computer screen with a white background&#10;&#10;Description automatically generate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6772" y="1758377"/>
            <a:ext cx="10498455" cy="4290732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583140" y="313898"/>
            <a:ext cx="32618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Git URL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046828" y="313898"/>
            <a:ext cx="6098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1"/>
              </a:rPr>
              <a:t>Amira-sherif/CI-CD-project-V0</a:t>
            </a: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7452" y="130642"/>
            <a:ext cx="11474548" cy="457312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01859" y="295421"/>
            <a:ext cx="31230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Install Jenkins on local host </a:t>
            </a:r>
            <a:endParaRPr lang="en-US" dirty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29303" y="941752"/>
            <a:ext cx="6098344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docker run -d \</a:t>
            </a:r>
            <a:endParaRPr lang="en-US" dirty="0"/>
          </a:p>
          <a:p>
            <a:r>
              <a:rPr lang="en-US" dirty="0"/>
              <a:t>  --name </a:t>
            </a:r>
            <a:r>
              <a:rPr lang="en-US" dirty="0" err="1"/>
              <a:t>jenkins</a:t>
            </a:r>
            <a:r>
              <a:rPr lang="en-US" dirty="0"/>
              <a:t> \</a:t>
            </a:r>
            <a:endParaRPr lang="en-US" dirty="0"/>
          </a:p>
          <a:p>
            <a:r>
              <a:rPr lang="en-US" dirty="0"/>
              <a:t>  -p 8080:8080 \</a:t>
            </a:r>
            <a:endParaRPr lang="en-US" dirty="0"/>
          </a:p>
          <a:p>
            <a:r>
              <a:rPr lang="en-US" dirty="0"/>
              <a:t>  -p 50000:50000 \</a:t>
            </a:r>
            <a:endParaRPr lang="en-US" dirty="0"/>
          </a:p>
          <a:p>
            <a:r>
              <a:rPr lang="en-US" dirty="0"/>
              <a:t>  -v </a:t>
            </a:r>
            <a:r>
              <a:rPr lang="en-US" dirty="0" err="1"/>
              <a:t>jenkins_home</a:t>
            </a:r>
            <a:r>
              <a:rPr lang="en-US" dirty="0"/>
              <a:t>:/var/</a:t>
            </a:r>
            <a:r>
              <a:rPr lang="en-US" dirty="0" err="1"/>
              <a:t>jenkins_home</a:t>
            </a:r>
            <a:r>
              <a:rPr lang="en-US" dirty="0"/>
              <a:t> \</a:t>
            </a:r>
            <a:endParaRPr lang="en-US" dirty="0"/>
          </a:p>
          <a:p>
            <a:r>
              <a:rPr lang="en-US" dirty="0"/>
              <a:t>  -v /var/run/</a:t>
            </a:r>
            <a:r>
              <a:rPr lang="en-US" dirty="0" err="1"/>
              <a:t>docker.sock</a:t>
            </a:r>
            <a:r>
              <a:rPr lang="en-US" dirty="0"/>
              <a:t>:/var/run/</a:t>
            </a:r>
            <a:r>
              <a:rPr lang="en-US" dirty="0" err="1"/>
              <a:t>docker.sock</a:t>
            </a:r>
            <a:r>
              <a:rPr lang="en-US" dirty="0"/>
              <a:t> \</a:t>
            </a:r>
            <a:endParaRPr lang="en-US" dirty="0"/>
          </a:p>
          <a:p>
            <a:r>
              <a:rPr lang="en-US" dirty="0"/>
              <a:t>  </a:t>
            </a:r>
            <a:r>
              <a:rPr lang="en-US" dirty="0" err="1"/>
              <a:t>jenkins</a:t>
            </a:r>
            <a:r>
              <a:rPr lang="en-US" dirty="0"/>
              <a:t>/</a:t>
            </a:r>
            <a:r>
              <a:rPr lang="en-US" dirty="0" err="1"/>
              <a:t>jenkins:lts</a:t>
            </a:r>
            <a:endParaRPr lang="en-US" dirty="0"/>
          </a:p>
        </p:txBody>
      </p:sp>
      <p:pic>
        <p:nvPicPr>
          <p:cNvPr id="5" name="Picture 4" descr="A computer screen shot of a cartoon character&#10;&#10;Description automatically generate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65358" y="2739936"/>
            <a:ext cx="7324578" cy="411806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69242" y="191069"/>
            <a:ext cx="4217158" cy="368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Install ansible for configuration </a:t>
            </a:r>
            <a:endParaRPr lang="en-US" dirty="0"/>
          </a:p>
        </p:txBody>
      </p:sp>
      <p:pic>
        <p:nvPicPr>
          <p:cNvPr id="4" name="Picture 3" descr="A screenshot of a computer&#10;&#10;Description automatically generate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0627" y="933845"/>
            <a:ext cx="11441373" cy="592415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09684" y="12680"/>
            <a:ext cx="11482316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CI/CD Pipeline Plan :</a:t>
            </a:r>
            <a:endParaRPr lang="en-US" b="1" dirty="0"/>
          </a:p>
          <a:p>
            <a:endParaRPr lang="en-US" b="1" dirty="0"/>
          </a:p>
          <a:p>
            <a:r>
              <a:rPr lang="en-US" b="1" dirty="0"/>
              <a:t>1. Source Code Management</a:t>
            </a:r>
            <a:endParaRPr lang="en-US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Repository</a:t>
            </a:r>
            <a:r>
              <a:rPr lang="en-US" dirty="0"/>
              <a:t>: Use a version control system GitHub.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b="1" dirty="0"/>
              <a:t>2. Triggering the Pipeline</a:t>
            </a:r>
            <a:endParaRPr lang="en-US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Webhook</a:t>
            </a:r>
            <a:r>
              <a:rPr lang="en-US" dirty="0"/>
              <a:t>: Set up a webhook to trigger the pipeline on code commits or pull requests.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b="1" dirty="0"/>
              <a:t>3. Build Stage</a:t>
            </a:r>
            <a:endParaRPr lang="en-US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Docker Build</a:t>
            </a:r>
            <a:r>
              <a:rPr lang="en-US" dirty="0"/>
              <a:t>: Create a Docker image from the application code.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For deploying on AWS we used Ansible Playbook to install docker and run ansible.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b="1" dirty="0"/>
              <a:t>4. Artifact Storage</a:t>
            </a:r>
            <a:endParaRPr lang="en-US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Push to Registry</a:t>
            </a:r>
            <a:r>
              <a:rPr lang="en-US" dirty="0"/>
              <a:t>: Store the Docker image in a container registry  Docker Hub.</a:t>
            </a:r>
            <a:endParaRPr lang="en-US" dirty="0"/>
          </a:p>
          <a:p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709684" y="3937843"/>
            <a:ext cx="11482316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b="1" dirty="0"/>
          </a:p>
          <a:p>
            <a:r>
              <a:rPr lang="en-US" b="1" dirty="0"/>
              <a:t>5. Notification Stage</a:t>
            </a:r>
            <a:endParaRPr lang="en-US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Slack Notification</a:t>
            </a:r>
            <a:r>
              <a:rPr lang="en-US" dirty="0"/>
              <a:t>: Send a Slack message to notify the team of the testing status (success or failure).</a:t>
            </a:r>
            <a:endParaRPr lang="en-US" dirty="0"/>
          </a:p>
          <a:p>
            <a:endParaRPr lang="en-US" b="1" dirty="0"/>
          </a:p>
          <a:p>
            <a:r>
              <a:rPr lang="en-US" b="1" dirty="0"/>
              <a:t>6. Deployment Stage</a:t>
            </a:r>
            <a:endParaRPr lang="en-US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Deploy to Production</a:t>
            </a:r>
            <a:r>
              <a:rPr lang="en-US" dirty="0"/>
              <a:t>: Use Ansible to deploy the Docker image to the production environment.</a:t>
            </a:r>
            <a:endParaRPr lang="en-US" dirty="0"/>
          </a:p>
          <a:p>
            <a:endParaRPr lang="en-US" dirty="0"/>
          </a:p>
          <a:p>
            <a:r>
              <a:rPr lang="en-US" b="1" dirty="0"/>
              <a:t>7. Monitoring and Feedback</a:t>
            </a:r>
            <a:endParaRPr lang="en-US" b="1" dirty="0"/>
          </a:p>
          <a:p>
            <a:r>
              <a:rPr lang="en-US" b="1" dirty="0"/>
              <a:t>Slack Notification</a:t>
            </a:r>
            <a:r>
              <a:rPr lang="en-US" dirty="0"/>
              <a:t>: Send a Slack message to notify the team of the testing status (success or failure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b="1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55343" y="300251"/>
            <a:ext cx="5254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Implement Jenkins using ansible on AWS EC2</a:t>
            </a:r>
            <a:endParaRPr lang="en-US" dirty="0"/>
          </a:p>
        </p:txBody>
      </p:sp>
      <p:pic>
        <p:nvPicPr>
          <p:cNvPr id="6" name="Picture 5" descr="A screenshot of a computer&#10;&#10;Description automatically generate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55343" y="669583"/>
            <a:ext cx="11236657" cy="604511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computer&#10;&#10;Description automatically generate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3331" y="0"/>
            <a:ext cx="11468669" cy="5973261"/>
          </a:xfrm>
          <a:prstGeom prst="rect">
            <a:avLst/>
          </a:prstGeom>
        </p:spPr>
      </p:pic>
      <p:pic>
        <p:nvPicPr>
          <p:cNvPr id="10" name="Picture 9" descr="A close-up of a computer screen&#10;&#10;Description automatically generate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9266" y="5973261"/>
            <a:ext cx="6658316" cy="77163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FD9A38F-9A2C-42E5-9013-4C4B1FFCB4F6}">
  <ds:schemaRefs/>
</ds:datastoreItem>
</file>

<file path=customXml/itemProps2.xml><?xml version="1.0" encoding="utf-8"?>
<ds:datastoreItem xmlns:ds="http://schemas.openxmlformats.org/officeDocument/2006/customXml" ds:itemID="{8C45FB24-BEC6-4D44-888B-84AEBBA2DC09}">
  <ds:schemaRefs/>
</ds:datastoreItem>
</file>

<file path=customXml/itemProps3.xml><?xml version="1.0" encoding="utf-8"?>
<ds:datastoreItem xmlns:ds="http://schemas.openxmlformats.org/officeDocument/2006/customXml" ds:itemID="{07ECF6D8-9EA4-45A1-AFEB-B7C326AF0859}">
  <ds:schemaRefs/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Crop design</Template>
  <TotalTime>0</TotalTime>
  <Words>1599</Words>
  <Application>WPS Presentation</Application>
  <PresentationFormat>Widescreen</PresentationFormat>
  <Paragraphs>83</Paragraphs>
  <Slides>35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35</vt:i4>
      </vt:variant>
    </vt:vector>
  </HeadingPairs>
  <TitlesOfParts>
    <vt:vector size="45" baseType="lpstr">
      <vt:lpstr>Arial</vt:lpstr>
      <vt:lpstr>SimSun</vt:lpstr>
      <vt:lpstr>Wingdings</vt:lpstr>
      <vt:lpstr>Franklin Gothic Book</vt:lpstr>
      <vt:lpstr>Aptos</vt:lpstr>
      <vt:lpstr>Segoe Print</vt:lpstr>
      <vt:lpstr>Microsoft YaHei</vt:lpstr>
      <vt:lpstr>Arial Unicode MS</vt:lpstr>
      <vt:lpstr>Calibri</vt:lpstr>
      <vt:lpstr>Crop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1300611</dc:creator>
  <cp:lastModifiedBy>اميرة شريف كامل محمد</cp:lastModifiedBy>
  <cp:revision>7</cp:revision>
  <dcterms:created xsi:type="dcterms:W3CDTF">2024-10-23T08:49:00Z</dcterms:created>
  <dcterms:modified xsi:type="dcterms:W3CDTF">2024-10-23T14:45:13Z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ICV">
    <vt:lpwstr>6C669EFB9BCA4C7EBB7EA50C5CC29268_12</vt:lpwstr>
  </property>
  <property fmtid="{D5CDD505-2E9C-101B-9397-08002B2CF9AE}" pid="4" name="KSOProductBuildVer">
    <vt:lpwstr>1033-12.2.0.18607</vt:lpwstr>
  </property>
</Properties>
</file>